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3" r:id="rId7"/>
    <p:sldId id="264" r:id="rId8"/>
    <p:sldId id="259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" y="610497"/>
            <a:ext cx="10789920" cy="2262781"/>
          </a:xfrm>
        </p:spPr>
        <p:txBody>
          <a:bodyPr>
            <a:noAutofit/>
          </a:bodyPr>
          <a:lstStyle/>
          <a:p>
            <a:pPr algn="ctr"/>
            <a:r>
              <a:rPr lang="en-US" sz="88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PROGRAMMING </a:t>
            </a:r>
            <a:r>
              <a:rPr lang="en-US" sz="88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METHODOLOGY</a:t>
            </a:r>
            <a:endParaRPr lang="en-US" sz="88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062088" y="2979869"/>
            <a:ext cx="8915399" cy="93690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b="1" dirty="0" smtClean="0">
                <a:solidFill>
                  <a:srgbClr val="00B050"/>
                </a:solidFill>
              </a:rPr>
              <a:t>Presented By: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75849" y="4375673"/>
            <a:ext cx="8094231" cy="226278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6000" b="1" dirty="0" err="1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Er</a:t>
            </a:r>
            <a:r>
              <a:rPr lang="en-US" sz="6000" b="1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. Krishna </a:t>
            </a:r>
            <a:r>
              <a:rPr lang="en-US" sz="6000" b="1" dirty="0" err="1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Kanhaiya</a:t>
            </a:r>
            <a:r>
              <a:rPr lang="en-US" sz="6000" b="1" dirty="0" smtClean="0">
                <a:latin typeface="Bahnschrift SemiBold SemiConden" panose="020B0502040204020203" pitchFamily="34" charset="0"/>
              </a:rPr>
              <a:t/>
            </a:r>
            <a:br>
              <a:rPr lang="en-US" sz="6000" b="1" dirty="0" smtClean="0">
                <a:latin typeface="Bahnschrift SemiBold SemiConden" panose="020B0502040204020203" pitchFamily="34" charset="0"/>
              </a:rPr>
            </a:br>
            <a:r>
              <a:rPr lang="en-US" sz="6000" b="1" dirty="0" smtClean="0">
                <a:latin typeface="Bahnschrift SemiBold SemiConden" panose="020B0502040204020203" pitchFamily="34" charset="0"/>
              </a:rPr>
              <a:t>PGT (Computer Science)</a:t>
            </a:r>
            <a:br>
              <a:rPr lang="en-US" sz="6000" b="1" dirty="0" smtClean="0">
                <a:latin typeface="Bahnschrift SemiBold SemiConden" panose="020B0502040204020203" pitchFamily="34" charset="0"/>
              </a:rPr>
            </a:br>
            <a:r>
              <a:rPr lang="en-US" sz="6000" b="1" dirty="0" smtClean="0">
                <a:latin typeface="Bahnschrift SemiBold SemiConden" panose="020B0502040204020203" pitchFamily="34" charset="0"/>
              </a:rPr>
              <a:t>UMS Srinagar</a:t>
            </a:r>
            <a:endParaRPr lang="en-US" sz="6000" b="1" dirty="0">
              <a:latin typeface="Bahnschrift SemiBold SemiConden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1239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345167" y="645459"/>
            <a:ext cx="8288076" cy="1689936"/>
          </a:xfrm>
        </p:spPr>
        <p:txBody>
          <a:bodyPr>
            <a:normAutofit fontScale="90000"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b="1" dirty="0"/>
              <a:t>Approach, Techniques and Principals</a:t>
            </a: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2422263" y="2465294"/>
            <a:ext cx="8288076" cy="168993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b="1" dirty="0" smtClean="0"/>
              <a:t>Applying the right Methodology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702534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4215" y="1485940"/>
            <a:ext cx="9059041" cy="904628"/>
          </a:xfrm>
        </p:spPr>
        <p:txBody>
          <a:bodyPr>
            <a:noAutofit/>
          </a:bodyPr>
          <a:lstStyle/>
          <a:p>
            <a:r>
              <a:rPr lang="en-US" sz="6600" b="1" dirty="0" smtClean="0">
                <a:solidFill>
                  <a:srgbClr val="C00000"/>
                </a:solidFill>
              </a:rPr>
              <a:t>1. Understanding the Problem</a:t>
            </a:r>
            <a:endParaRPr lang="en-US" sz="6600" b="1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74061" y="2927064"/>
            <a:ext cx="8915399" cy="1203872"/>
          </a:xfrm>
        </p:spPr>
        <p:txBody>
          <a:bodyPr>
            <a:no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400" b="1" dirty="0" smtClean="0">
                <a:solidFill>
                  <a:schemeClr val="tx1"/>
                </a:solidFill>
              </a:rPr>
              <a:t>Analyze the Problems</a:t>
            </a:r>
          </a:p>
        </p:txBody>
      </p:sp>
      <p:sp>
        <p:nvSpPr>
          <p:cNvPr id="4" name="Rectangle 3"/>
          <p:cNvSpPr/>
          <p:nvPr/>
        </p:nvSpPr>
        <p:spPr>
          <a:xfrm>
            <a:off x="2292529" y="4000056"/>
            <a:ext cx="856193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5400" b="1" dirty="0"/>
              <a:t>Breaking the Problem into Smaller</a:t>
            </a:r>
          </a:p>
        </p:txBody>
      </p:sp>
    </p:spTree>
    <p:extLst>
      <p:ext uri="{BB962C8B-B14F-4D97-AF65-F5344CB8AC3E}">
        <p14:creationId xmlns:p14="http://schemas.microsoft.com/office/powerpoint/2010/main" val="576879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83050" y="1388136"/>
            <a:ext cx="8843542" cy="904628"/>
          </a:xfrm>
        </p:spPr>
        <p:txBody>
          <a:bodyPr>
            <a:noAutofit/>
          </a:bodyPr>
          <a:lstStyle/>
          <a:p>
            <a:r>
              <a:rPr lang="en-US" sz="6600" b="1" dirty="0">
                <a:solidFill>
                  <a:srgbClr val="C00000"/>
                </a:solidFill>
              </a:rPr>
              <a:t>2</a:t>
            </a:r>
            <a:r>
              <a:rPr lang="en-US" sz="6600" b="1" dirty="0" smtClean="0">
                <a:solidFill>
                  <a:srgbClr val="C00000"/>
                </a:solidFill>
              </a:rPr>
              <a:t>. Planning and    Designing</a:t>
            </a:r>
            <a:endParaRPr lang="en-US" sz="6600" b="1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74061" y="2927064"/>
            <a:ext cx="8915399" cy="1203872"/>
          </a:xfrm>
        </p:spPr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5400" b="1" dirty="0" smtClean="0">
                <a:solidFill>
                  <a:schemeClr val="tx1"/>
                </a:solidFill>
              </a:rPr>
              <a:t>Create Flowchart and </a:t>
            </a:r>
            <a:r>
              <a:rPr lang="en-US" sz="5400" b="1" dirty="0" err="1" smtClean="0">
                <a:solidFill>
                  <a:schemeClr val="tx1"/>
                </a:solidFill>
              </a:rPr>
              <a:t>Pseudocode</a:t>
            </a:r>
            <a:endParaRPr lang="en-US" sz="5400" b="1" dirty="0" smtClean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374061" y="4494908"/>
            <a:ext cx="856193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5400" b="1" dirty="0" smtClean="0"/>
              <a:t>Decide which function, class and Object to use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5653279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5182" y="225723"/>
            <a:ext cx="10396574" cy="904628"/>
          </a:xfrm>
        </p:spPr>
        <p:txBody>
          <a:bodyPr>
            <a:noAutofit/>
          </a:bodyPr>
          <a:lstStyle/>
          <a:p>
            <a:r>
              <a:rPr lang="en-US" sz="6600" b="1" dirty="0" smtClean="0">
                <a:solidFill>
                  <a:srgbClr val="C00000"/>
                </a:solidFill>
              </a:rPr>
              <a:t>3. Modular Programming</a:t>
            </a:r>
            <a:endParaRPr lang="en-US" sz="6600" b="1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4703" y="3414610"/>
            <a:ext cx="9937178" cy="1203872"/>
          </a:xfrm>
        </p:spPr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400" b="1" dirty="0" smtClean="0">
                <a:solidFill>
                  <a:schemeClr val="tx1"/>
                </a:solidFill>
              </a:rPr>
              <a:t>The program is divided into smaller independent modules or functions.</a:t>
            </a:r>
          </a:p>
        </p:txBody>
      </p:sp>
      <p:sp>
        <p:nvSpPr>
          <p:cNvPr id="4" name="Rectangle 3"/>
          <p:cNvSpPr/>
          <p:nvPr/>
        </p:nvSpPr>
        <p:spPr>
          <a:xfrm>
            <a:off x="1094703" y="4975594"/>
            <a:ext cx="9867053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400" b="1" dirty="0"/>
              <a:t>Break the program into small functions or Classes</a:t>
            </a: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960600" y="1130351"/>
            <a:ext cx="10637951" cy="120387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b="1" dirty="0">
                <a:solidFill>
                  <a:srgbClr val="7030A0"/>
                </a:solidFill>
              </a:rPr>
              <a:t>The modular approach divides a program into separate, independent modules or functions. </a:t>
            </a:r>
            <a:endParaRPr lang="en-US" sz="4400" b="1" dirty="0" smtClean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6443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aosd.net/wp-content/uploads/2017/11/Modular-Programming-diagra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9815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4547" y="0"/>
            <a:ext cx="11719774" cy="1770098"/>
          </a:xfrm>
        </p:spPr>
        <p:txBody>
          <a:bodyPr>
            <a:noAutofit/>
          </a:bodyPr>
          <a:lstStyle/>
          <a:p>
            <a:r>
              <a:rPr lang="en-US" sz="6000" b="1" dirty="0" smtClean="0">
                <a:solidFill>
                  <a:srgbClr val="C00000"/>
                </a:solidFill>
              </a:rPr>
              <a:t>3. </a:t>
            </a:r>
            <a:r>
              <a:rPr lang="en-US" sz="4800" b="1" dirty="0">
                <a:solidFill>
                  <a:srgbClr val="C00000"/>
                </a:solidFill>
              </a:rPr>
              <a:t>Object-Oriented Programming (OOP) (</a:t>
            </a:r>
            <a:r>
              <a:rPr lang="hi-IN" sz="4800" b="1" dirty="0">
                <a:solidFill>
                  <a:srgbClr val="C00000"/>
                </a:solidFill>
              </a:rPr>
              <a:t>ऑब्जेक्ट-ओरिएंटेड प्रोग्रामिंग)</a:t>
            </a:r>
            <a:endParaRPr lang="en-US" sz="4800" b="1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2429" y="3079079"/>
            <a:ext cx="11281892" cy="1591434"/>
          </a:xfrm>
        </p:spPr>
        <p:txBody>
          <a:bodyPr>
            <a:noAutofit/>
          </a:bodyPr>
          <a:lstStyle/>
          <a:p>
            <a:r>
              <a:rPr lang="hi-IN" sz="3200" b="1" dirty="0">
                <a:solidFill>
                  <a:schemeClr val="tx1"/>
                </a:solidFill>
              </a:rPr>
              <a:t>संघटन</a:t>
            </a:r>
            <a:r>
              <a:rPr lang="hi-IN" sz="3200" dirty="0">
                <a:solidFill>
                  <a:schemeClr val="tx1"/>
                </a:solidFill>
              </a:rPr>
              <a:t> (</a:t>
            </a:r>
            <a:r>
              <a:rPr lang="en-US" sz="3200" b="1" dirty="0">
                <a:solidFill>
                  <a:schemeClr val="tx1"/>
                </a:solidFill>
              </a:rPr>
              <a:t>Encapsulation</a:t>
            </a:r>
            <a:r>
              <a:rPr lang="en-US" sz="3200" dirty="0">
                <a:solidFill>
                  <a:schemeClr val="tx1"/>
                </a:solidFill>
              </a:rPr>
              <a:t>): </a:t>
            </a:r>
            <a:r>
              <a:rPr lang="hi-IN" sz="3200" dirty="0">
                <a:solidFill>
                  <a:schemeClr val="tx1"/>
                </a:solidFill>
              </a:rPr>
              <a:t>संबंधित वेरिएबल्स और फंक्शन्स को क्लासेस के अंदर समूहित करें।</a:t>
            </a:r>
          </a:p>
          <a:p>
            <a:r>
              <a:rPr lang="hi-IN" sz="3200" b="1" dirty="0">
                <a:solidFill>
                  <a:schemeClr val="tx1"/>
                </a:solidFill>
              </a:rPr>
              <a:t>उत्तराधिकार</a:t>
            </a:r>
            <a:r>
              <a:rPr lang="hi-IN" sz="3200" dirty="0">
                <a:solidFill>
                  <a:schemeClr val="tx1"/>
                </a:solidFill>
              </a:rPr>
              <a:t> (</a:t>
            </a:r>
            <a:r>
              <a:rPr lang="en-US" sz="3200" b="1" dirty="0">
                <a:solidFill>
                  <a:schemeClr val="tx1"/>
                </a:solidFill>
              </a:rPr>
              <a:t>Inheritance</a:t>
            </a:r>
            <a:r>
              <a:rPr lang="en-US" sz="3200" dirty="0">
                <a:solidFill>
                  <a:schemeClr val="tx1"/>
                </a:solidFill>
              </a:rPr>
              <a:t>) : </a:t>
            </a:r>
            <a:r>
              <a:rPr lang="hi-IN" sz="3200" dirty="0">
                <a:solidFill>
                  <a:schemeClr val="tx1"/>
                </a:solidFill>
              </a:rPr>
              <a:t>मौजूदा क्लासेस से नए क्लासेस बनाएं, गुण और विधियाँ विरासत में प्राप्त करें।</a:t>
            </a:r>
          </a:p>
          <a:p>
            <a:r>
              <a:rPr lang="hi-IN" sz="3200" b="1" dirty="0">
                <a:solidFill>
                  <a:schemeClr val="tx1"/>
                </a:solidFill>
              </a:rPr>
              <a:t>बहुरूपता</a:t>
            </a:r>
            <a:r>
              <a:rPr lang="hi-IN" sz="3200" dirty="0">
                <a:solidFill>
                  <a:schemeClr val="tx1"/>
                </a:solidFill>
              </a:rPr>
              <a:t> (</a:t>
            </a:r>
            <a:r>
              <a:rPr lang="en-US" sz="3200" b="1" dirty="0">
                <a:solidFill>
                  <a:schemeClr val="tx1"/>
                </a:solidFill>
              </a:rPr>
              <a:t>Polymorphism</a:t>
            </a:r>
            <a:r>
              <a:rPr lang="en-US" sz="3200" dirty="0">
                <a:solidFill>
                  <a:schemeClr val="tx1"/>
                </a:solidFill>
              </a:rPr>
              <a:t>) : </a:t>
            </a:r>
            <a:r>
              <a:rPr lang="hi-IN" sz="3200" dirty="0">
                <a:solidFill>
                  <a:schemeClr val="tx1"/>
                </a:solidFill>
              </a:rPr>
              <a:t>संदर्भ के आधार पर विधियों को अलग-अलग तरीके से कार्य करने की अनुमति दें।</a:t>
            </a: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92428" y="1615551"/>
            <a:ext cx="11599572" cy="159143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rgbClr val="7030A0"/>
                </a:solidFill>
              </a:rPr>
              <a:t>C++ </a:t>
            </a:r>
            <a:r>
              <a:rPr lang="hi-IN" sz="2800" b="1" dirty="0">
                <a:solidFill>
                  <a:srgbClr val="7030A0"/>
                </a:solidFill>
              </a:rPr>
              <a:t>मुख्य रूप से एक ऑब्जेक्ट-ओरिएंटेड प्रोग्रामिंग भाषा है। एनकैप्सुलेशन, इनहेरिटेंस और पॉलीमॉर्फिज्म जैसे </a:t>
            </a:r>
            <a:r>
              <a:rPr lang="en-US" sz="2800" b="1" dirty="0">
                <a:solidFill>
                  <a:srgbClr val="7030A0"/>
                </a:solidFill>
              </a:rPr>
              <a:t>OOP </a:t>
            </a:r>
            <a:r>
              <a:rPr lang="hi-IN" sz="2800" b="1" dirty="0">
                <a:solidFill>
                  <a:srgbClr val="7030A0"/>
                </a:solidFill>
              </a:rPr>
              <a:t>सिद्धांतों का इस्तेमाल यह पक्का करता है कि कोड ऑर्गनाइज़्ड और दोबारा इस्तेमाल किया जा सके।</a:t>
            </a:r>
            <a:endParaRPr lang="en-US" sz="2800" b="1" dirty="0" smtClean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0806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41787" y="2052021"/>
            <a:ext cx="8915399" cy="2262781"/>
          </a:xfrm>
        </p:spPr>
        <p:txBody>
          <a:bodyPr>
            <a:noAutofit/>
          </a:bodyPr>
          <a:lstStyle/>
          <a:p>
            <a:r>
              <a:rPr lang="en-US" sz="16600" b="1" dirty="0" smtClean="0">
                <a:solidFill>
                  <a:srgbClr val="7030A0"/>
                </a:solidFill>
                <a:latin typeface="Edwardian Script ITC" panose="030303020407070D0804" pitchFamily="66" charset="0"/>
              </a:rPr>
              <a:t>Thank You</a:t>
            </a:r>
            <a:endParaRPr lang="en-US" sz="16600" b="1" dirty="0">
              <a:solidFill>
                <a:srgbClr val="7030A0"/>
              </a:solidFill>
              <a:latin typeface="Edwardian Script ITC" panose="030303020407070D08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8683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59</TotalTime>
  <Words>189</Words>
  <Application>Microsoft Office PowerPoint</Application>
  <PresentationFormat>Widescreen</PresentationFormat>
  <Paragraphs>21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</vt:lpstr>
      <vt:lpstr>Arial Black</vt:lpstr>
      <vt:lpstr>Arial Rounded MT Bold</vt:lpstr>
      <vt:lpstr>Bahnschrift SemiBold SemiConden</vt:lpstr>
      <vt:lpstr>Century Gothic</vt:lpstr>
      <vt:lpstr>Edwardian Script ITC</vt:lpstr>
      <vt:lpstr>Mangal</vt:lpstr>
      <vt:lpstr>Wingdings 3</vt:lpstr>
      <vt:lpstr>Wisp</vt:lpstr>
      <vt:lpstr>PROGRAMMING METHODOLOGY</vt:lpstr>
      <vt:lpstr>Approach, Techniques and Principals</vt:lpstr>
      <vt:lpstr>1. Understanding the Problem</vt:lpstr>
      <vt:lpstr>2. Planning and    Designing</vt:lpstr>
      <vt:lpstr>3. Modular Programming</vt:lpstr>
      <vt:lpstr>PowerPoint Presentation</vt:lpstr>
      <vt:lpstr>3. Object-Oriented Programming (OOP) (ऑब्जेक्ट-ओरिएंटेड प्रोग्रामिंग)</vt:lpstr>
      <vt:lpstr>Thank You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PROGRAMMING METHDOLIGY</dc:title>
  <dc:creator>ismail - [2010]</dc:creator>
  <cp:lastModifiedBy>Amazon INC</cp:lastModifiedBy>
  <cp:revision>23</cp:revision>
  <dcterms:created xsi:type="dcterms:W3CDTF">2026-01-16T06:59:38Z</dcterms:created>
  <dcterms:modified xsi:type="dcterms:W3CDTF">2026-01-21T04:41:19Z</dcterms:modified>
</cp:coreProperties>
</file>